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90" r:id="rId5"/>
    <p:sldId id="259" r:id="rId6"/>
    <p:sldId id="260" r:id="rId7"/>
    <p:sldId id="286" r:id="rId8"/>
    <p:sldId id="292" r:id="rId9"/>
    <p:sldId id="288" r:id="rId10"/>
    <p:sldId id="291" r:id="rId11"/>
    <p:sldId id="262" r:id="rId12"/>
    <p:sldId id="278" r:id="rId13"/>
    <p:sldId id="263" r:id="rId14"/>
    <p:sldId id="271" r:id="rId15"/>
    <p:sldId id="284" r:id="rId16"/>
    <p:sldId id="279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 varScale="1">
        <p:scale>
          <a:sx n="110" d="100"/>
          <a:sy n="110" d="100"/>
        </p:scale>
        <p:origin x="165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BC3DCB-E915-4472-9E97-3B580F2227E0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73AC41-EFDB-48FA-A1FC-AEEBD359BB7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F2A1-FF66-4964-98D8-01F42A54412B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3C5B-ED30-421A-BC45-D94BCB82DE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F2A1-FF66-4964-98D8-01F42A54412B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3C5B-ED30-421A-BC45-D94BCB82DE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F2A1-FF66-4964-98D8-01F42A54412B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3C5B-ED30-421A-BC45-D94BCB82DE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F2A1-FF66-4964-98D8-01F42A54412B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3C5B-ED30-421A-BC45-D94BCB82DE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F2A1-FF66-4964-98D8-01F42A54412B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3C5B-ED30-421A-BC45-D94BCB82DE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F2A1-FF66-4964-98D8-01F42A54412B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3C5B-ED30-421A-BC45-D94BCB82DE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F2A1-FF66-4964-98D8-01F42A54412B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3C5B-ED30-421A-BC45-D94BCB82DE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F2A1-FF66-4964-98D8-01F42A54412B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3C5B-ED30-421A-BC45-D94BCB82DE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F2A1-FF66-4964-98D8-01F42A54412B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3C5B-ED30-421A-BC45-D94BCB82DE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F2A1-FF66-4964-98D8-01F42A54412B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3C5B-ED30-421A-BC45-D94BCB82DE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F2A1-FF66-4964-98D8-01F42A54412B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3C5B-ED30-421A-BC45-D94BCB82DE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EAF2A1-FF66-4964-98D8-01F42A54412B}" type="datetimeFigureOut">
              <a:rPr lang="ru-RU" smtClean="0"/>
              <a:pPr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D3C5B-ED30-421A-BC45-D94BCB82DED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https://data.ac-illust.com/data/thumbnails/9e/9e2cefb51b12b8719796ad6fe2219a7b_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251504" cy="711204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03848" y="5445224"/>
            <a:ext cx="583654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2400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Выполнила воспитатель</a:t>
            </a:r>
            <a:r>
              <a:rPr lang="en-US" sz="2400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Скороходова Л.А</a:t>
            </a:r>
            <a:r>
              <a:rPr lang="ru-RU" sz="2400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600" y="1916832"/>
            <a:ext cx="763284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«Гимнастика после сна и её значение»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9462" name="Picture 6" descr="https://cdn2.arhivurokov.ru/multiurok/html/2018/01/03/s_5a4d04c3db13e/786314_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3397602"/>
            <a:ext cx="3312368" cy="3486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s://data.ac-illust.com/data/thumbnails/9e/9e2cefb51b12b8719796ad6fe2219a7b_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95536" y="188640"/>
            <a:ext cx="8424936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Гимнастика после дневного сна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–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это комплекс мероприятий облегчающих переход от сна к бодрствованию. Бодрящая гимнастика помогает детскому организму проснуться, улучшает настроение, поднимает мышечный тонус.  После хорошей гимнастики у детей исчезает чувство сонливости, вялости, слабости, повышается умственная и физическая работоспособность, активность, улучшается настроение и самочувствие ребёнка. Гимнастика после дневного сна является закаливающей процедурой.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Переход от состояния сна к состоянию бодрствования происходит постепенно.</a:t>
            </a:r>
          </a:p>
          <a:p>
            <a:pPr algn="just"/>
            <a:r>
              <a:rPr lang="ru-RU" b="1" dirty="0"/>
              <a:t>	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гимнастики</a:t>
            </a:r>
            <a:r>
              <a:rPr lang="ru-RU" sz="2400" dirty="0" smtClean="0"/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укрепление здоровья детей, обеспечение плавного перехода от сна к бодрствованию, подготовка к активной деятельности во второй половине дня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8" name="Picture 6" descr="https://g5-portal.edumsko.ru/uploads/1500/1457/section/85160/Kruzhki/0_c65f3_d75ab302_orig.png?154874554860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00288">
            <a:off x="3176593" y="3937348"/>
            <a:ext cx="4768850" cy="2889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s://data.ac-illust.com/data/thumbnails/9e/9e2cefb51b12b8719796ad6fe2219a7b_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23528" y="123696"/>
            <a:ext cx="8640960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Задачи гимнастики после сна:</a:t>
            </a:r>
          </a:p>
          <a:p>
            <a:pPr algn="ctr"/>
            <a:endParaRPr lang="ru-RU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Оздоровительные:</a:t>
            </a:r>
          </a:p>
          <a:p>
            <a:r>
              <a:rPr lang="ru-RU" sz="2000" b="0" i="0" dirty="0">
                <a:solidFill>
                  <a:srgbClr val="181818"/>
                </a:solidFill>
                <a:effectLst/>
                <a:latin typeface="Open Sans" panose="020B0606030504020204" pitchFamily="34" charset="0"/>
              </a:rPr>
              <a:t>• </a:t>
            </a:r>
            <a:r>
              <a:rPr lang="ru-RU" sz="2000" b="0" i="1" dirty="0">
                <a:solidFill>
                  <a:srgbClr val="181818"/>
                </a:solidFill>
                <a:effectLst/>
                <a:latin typeface="Open Sans" panose="020B0606030504020204" pitchFamily="34" charset="0"/>
              </a:rPr>
              <a:t>укреплять опорно-двигательный аппарат; </a:t>
            </a:r>
          </a:p>
          <a:p>
            <a:r>
              <a:rPr lang="ru-RU" sz="2000" b="0" i="1" dirty="0">
                <a:solidFill>
                  <a:srgbClr val="181818"/>
                </a:solidFill>
                <a:effectLst/>
                <a:latin typeface="Open Sans" panose="020B0606030504020204" pitchFamily="34" charset="0"/>
              </a:rPr>
              <a:t>• совершенствовать и развивать координацию движений;</a:t>
            </a:r>
          </a:p>
          <a:p>
            <a:r>
              <a:rPr lang="ru-RU" sz="2000" b="0" i="1" dirty="0">
                <a:solidFill>
                  <a:srgbClr val="181818"/>
                </a:solidFill>
                <a:effectLst/>
                <a:latin typeface="Open Sans" panose="020B0606030504020204" pitchFamily="34" charset="0"/>
              </a:rPr>
              <a:t>• повышать жизненный тонус; </a:t>
            </a:r>
          </a:p>
          <a:p>
            <a:r>
              <a:rPr lang="ru-RU" sz="2000" b="0" i="1" dirty="0">
                <a:solidFill>
                  <a:srgbClr val="181818"/>
                </a:solidFill>
                <a:effectLst/>
                <a:latin typeface="Open Sans" panose="020B0606030504020204" pitchFamily="34" charset="0"/>
              </a:rPr>
              <a:t>• укреплять иммунитет; </a:t>
            </a:r>
          </a:p>
          <a:p>
            <a:r>
              <a:rPr lang="ru-RU" sz="2000" b="0" i="1" dirty="0">
                <a:solidFill>
                  <a:srgbClr val="181818"/>
                </a:solidFill>
                <a:effectLst/>
                <a:latin typeface="Open Sans" panose="020B0606030504020204" pitchFamily="34" charset="0"/>
              </a:rPr>
              <a:t>• тренировать </a:t>
            </a:r>
            <a:r>
              <a:rPr lang="ru-RU" sz="2000" b="0" i="1" dirty="0" err="1">
                <a:solidFill>
                  <a:srgbClr val="181818"/>
                </a:solidFill>
                <a:effectLst/>
                <a:latin typeface="Open Sans" panose="020B0606030504020204" pitchFamily="34" charset="0"/>
              </a:rPr>
              <a:t>терморегуляционный</a:t>
            </a:r>
            <a:r>
              <a:rPr lang="ru-RU" sz="2000" b="0" i="1" dirty="0">
                <a:solidFill>
                  <a:srgbClr val="181818"/>
                </a:solidFill>
                <a:effectLst/>
                <a:latin typeface="Open Sans" panose="020B0606030504020204" pitchFamily="34" charset="0"/>
              </a:rPr>
              <a:t> аппарат. </a:t>
            </a:r>
          </a:p>
          <a:p>
            <a:endParaRPr lang="ru-RU" sz="2000" b="0" i="1" dirty="0">
              <a:solidFill>
                <a:srgbClr val="181818"/>
              </a:solidFill>
              <a:effectLst/>
              <a:latin typeface="Open Sans" panose="020B0606030504020204" pitchFamily="34" charset="0"/>
            </a:endParaRPr>
          </a:p>
          <a:p>
            <a:r>
              <a:rPr lang="ru-RU" sz="2000" b="1" i="0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Обучающие: </a:t>
            </a:r>
          </a:p>
          <a:p>
            <a:r>
              <a:rPr lang="ru-RU" sz="2000" b="0" i="0" dirty="0">
                <a:solidFill>
                  <a:srgbClr val="181818"/>
                </a:solidFill>
                <a:effectLst/>
                <a:latin typeface="Open Sans" panose="020B0606030504020204" pitchFamily="34" charset="0"/>
              </a:rPr>
              <a:t>• </a:t>
            </a:r>
            <a:r>
              <a:rPr lang="ru-RU" sz="2000" b="0" i="1" dirty="0">
                <a:solidFill>
                  <a:srgbClr val="181818"/>
                </a:solidFill>
                <a:effectLst/>
                <a:latin typeface="Open Sans" panose="020B0606030504020204" pitchFamily="34" charset="0"/>
              </a:rPr>
              <a:t>учить детей дышать через нос; </a:t>
            </a:r>
          </a:p>
          <a:p>
            <a:r>
              <a:rPr lang="ru-RU" sz="2000" b="0" i="1" dirty="0">
                <a:solidFill>
                  <a:srgbClr val="181818"/>
                </a:solidFill>
                <a:effectLst/>
                <a:latin typeface="Open Sans" panose="020B0606030504020204" pitchFamily="34" charset="0"/>
              </a:rPr>
              <a:t>• упражнять в плавном свободном выдохе; </a:t>
            </a:r>
          </a:p>
          <a:p>
            <a:r>
              <a:rPr lang="ru-RU" sz="2000" b="0" i="1" dirty="0">
                <a:solidFill>
                  <a:srgbClr val="181818"/>
                </a:solidFill>
                <a:effectLst/>
                <a:latin typeface="Open Sans" panose="020B0606030504020204" pitchFamily="34" charset="0"/>
              </a:rPr>
              <a:t>• формировать умения выполнять движения по показу взрослого.</a:t>
            </a:r>
            <a:r>
              <a:rPr lang="ru-RU" sz="2000" b="0" i="0" dirty="0">
                <a:solidFill>
                  <a:srgbClr val="181818"/>
                </a:solidFill>
                <a:effectLst/>
                <a:latin typeface="Open Sans" panose="020B0606030504020204" pitchFamily="34" charset="0"/>
              </a:rPr>
              <a:t> </a:t>
            </a:r>
          </a:p>
          <a:p>
            <a:endParaRPr lang="ru-RU" sz="2000" b="1" i="0" dirty="0">
              <a:solidFill>
                <a:srgbClr val="FF0000"/>
              </a:solidFill>
              <a:effectLst/>
              <a:latin typeface="Open Sans" panose="020B0606030504020204" pitchFamily="34" charset="0"/>
            </a:endParaRPr>
          </a:p>
          <a:p>
            <a:r>
              <a:rPr lang="ru-RU" sz="2000" b="1" i="0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Воспитательные: </a:t>
            </a:r>
          </a:p>
          <a:p>
            <a:r>
              <a:rPr lang="ru-RU" sz="2000" b="0" i="0" dirty="0">
                <a:solidFill>
                  <a:srgbClr val="181818"/>
                </a:solidFill>
                <a:effectLst/>
                <a:latin typeface="Open Sans" panose="020B0606030504020204" pitchFamily="34" charset="0"/>
              </a:rPr>
              <a:t>• </a:t>
            </a:r>
            <a:r>
              <a:rPr lang="ru-RU" sz="2000" b="0" i="1" dirty="0">
                <a:solidFill>
                  <a:srgbClr val="181818"/>
                </a:solidFill>
                <a:effectLst/>
                <a:latin typeface="Open Sans" panose="020B0606030504020204" pitchFamily="34" charset="0"/>
              </a:rPr>
              <a:t>воспитывать привычку здорового образа жизни</a:t>
            </a:r>
          </a:p>
          <a:p>
            <a:endParaRPr lang="ru-RU" sz="2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Решение этих задач позволяет плавно и одновременно быстро повысить умственную и физическую работоспособность детского организма.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s://data.ac-illust.com/data/thumbnails/9e/9e2cefb51b12b8719796ad6fe2219a7b_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1A3AA8-6309-42DB-9832-BE78D0B56D8A}"/>
              </a:ext>
            </a:extLst>
          </p:cNvPr>
          <p:cNvSpPr txBox="1"/>
          <p:nvPr/>
        </p:nvSpPr>
        <p:spPr>
          <a:xfrm>
            <a:off x="323528" y="260648"/>
            <a:ext cx="8496944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Ожидаемый результат</a:t>
            </a:r>
            <a:r>
              <a:rPr lang="ru-RU" sz="36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ru-RU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ru-RU" i="1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kumimoji="0" lang="ru-RU" sz="18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28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Общее укрепление здоровья детей, качественное изменение показателей по сколиозу и плоскостопия.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Сформированность навыка физической активности.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Повышение работоспособности детей, снижение утомляемости во второй половине дня и в конце недели.</a:t>
            </a:r>
            <a:br>
              <a:rPr lang="ru-RU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ru-RU" sz="2800" i="1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83CCE89-267C-4F39-B552-7172096F0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7764" y="3500366"/>
            <a:ext cx="4248472" cy="325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206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data.ac-illust.com/data/thumbnails/9e/9e2cefb51b12b8719796ad6fe2219a7b_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67544" y="260648"/>
            <a:ext cx="8229600" cy="11430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Гимнастика пробуждения имеет определённую структуру</a:t>
            </a:r>
            <a:r>
              <a:rPr kumimoji="0" lang="ru-RU" sz="4400" b="1" i="0" u="none" strike="noStrike" kern="1200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: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57200" y="1412776"/>
            <a:ext cx="8229600" cy="4713387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7200" y="1772816"/>
            <a:ext cx="793122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Гимнастика в постели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Упражнения для профилактики нарушений осанки и плоскостопия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Дыхательная гимнастика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Водные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процедуры</a:t>
            </a:r>
          </a:p>
        </p:txBody>
      </p:sp>
      <p:pic>
        <p:nvPicPr>
          <p:cNvPr id="6148" name="Picture 4" descr="https://ds7-ufaley.educhel.ru/uploads/38600/38535/section/908259/0_c6603_770ceee7_orig.png?1549660423138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300939">
            <a:off x="4121847" y="3376385"/>
            <a:ext cx="5011156" cy="32021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data.ac-illust.com/data/thumbnails/9e/9e2cefb51b12b8719796ad6fe2219a7b_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59632" y="116632"/>
            <a:ext cx="6478126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часть - гимнастика в кроватях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818039"/>
            <a:ext cx="82089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Гимнастика в постели направлена на постепенный переход от сна к бодрствованию. Начинать гимнастику надо с проснувшимися детьми, остальные присоединяются по мере.  Гимнастика в постели включает такие элементы, как потягивание, поочередное поднимание и опускание рук, ног, элементы пальчиковой гимнастики, гимнастики для глаз, элементы дыхательной гимнастики. Дети, лежа в постели на спине, откинув одеяла, выполняют 5—6 упражнений общеразвивающего характера.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861048"/>
            <a:ext cx="4833740" cy="22322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796" y="3496262"/>
            <a:ext cx="2677689" cy="29969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data.ac-illust.com/data/thumbnails/9e/9e2cefb51b12b8719796ad6fe2219a7b_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797" y="-819472"/>
            <a:ext cx="9144000" cy="70294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23528" y="1196752"/>
            <a:ext cx="81369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512" y="-154097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«Велосипед»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18541"/>
            <a:ext cx="2231132" cy="3937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181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data.ac-illust.com/data/thumbnails/9e/9e2cefb51b12b8719796ad6fe2219a7b_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14" y="-387424"/>
            <a:ext cx="9144000" cy="70294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23528" y="1196752"/>
            <a:ext cx="81369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4" y="504851"/>
            <a:ext cx="4192988" cy="21840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848" y="515020"/>
            <a:ext cx="4644008" cy="21446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9512" y="-154097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«Кошечка»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126" y="3212976"/>
            <a:ext cx="4139952" cy="243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470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data.ac-illust.com/data/thumbnails/9e/9e2cefb51b12b8719796ad6fe2219a7b_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9350"/>
            <a:ext cx="9144000" cy="70294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23528" y="1196752"/>
            <a:ext cx="81369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73183FB-2A3E-415A-924C-8146150430A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42745">
            <a:off x="0" y="4339412"/>
            <a:ext cx="3114452" cy="227687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6ADBEBC-DB90-4B38-AAAF-4CD4BB899E0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9877" y="96890"/>
            <a:ext cx="2491439" cy="191080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709823"/>
            <a:ext cx="4608512" cy="27260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573016"/>
            <a:ext cx="4975967" cy="243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520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data.ac-illust.com/data/thumbnails/9e/9e2cefb51b12b8719796ad6fe2219a7b_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93069"/>
            <a:ext cx="9144000" cy="70294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23528" y="1196752"/>
            <a:ext cx="81369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73183FB-2A3E-415A-924C-8146150430A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42745">
            <a:off x="0" y="4339412"/>
            <a:ext cx="3114452" cy="227687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6ADBEBC-DB90-4B38-AAAF-4CD4BB899E0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9877" y="96890"/>
            <a:ext cx="2491439" cy="19108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10" y="1888691"/>
            <a:ext cx="4176786" cy="192886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182" y="3916069"/>
            <a:ext cx="4565763" cy="227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651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data.ac-illust.com/data/thumbnails/9e/9e2cefb51b12b8719796ad6fe2219a7b_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11560" y="1484784"/>
            <a:ext cx="763284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571500" algn="just"/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Направлена на профилактику плоскостопия, упражнение детей в основных  движениях, оказание закаливающего воздействия на организм.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lvl="0" indent="571500" algn="just" eaLnBrk="0" hangingPunct="0"/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Эта часть гимнастики проводится в хорошо проветренной групповой  комнате, что обеспечивает дополнительный закаливающий эффект. 	      </a:t>
            </a:r>
          </a:p>
          <a:p>
            <a:pPr lvl="0" indent="571500" algn="just" eaLnBrk="0" hangingPunct="0"/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Периодическая смена последовательности и расположения оборудования, дополнение новыми пособиями заставляет детей приспосабливаться к новым условиям, находить 	другие  способы выполнения 	движений, а </a:t>
            </a:r>
          </a:p>
          <a:p>
            <a:pPr lvl="0" indent="571500" eaLnBrk="0" hangingPunct="0"/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в свою очередь повышает интерес к 	</a:t>
            </a:r>
          </a:p>
          <a:p>
            <a:pPr lvl="0" indent="571500" eaLnBrk="0" hangingPunct="0"/>
            <a:r>
              <a:rPr lang="ru-RU" sz="22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ходьбе по «дорожкам здоровья».</a:t>
            </a:r>
            <a:endParaRPr lang="ru-RU" sz="2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16633"/>
            <a:ext cx="8748464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 часть – корригирующие упражнения</a:t>
            </a:r>
            <a:r>
              <a:rPr lang="ru-RU" sz="36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закаливающие процедуры</a:t>
            </a:r>
          </a:p>
          <a:p>
            <a:pPr algn="ctr"/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D75282-6F38-4EF7-B1C1-F87B0AC1D23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7139" y="4720726"/>
            <a:ext cx="2877065" cy="220539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s://data.ac-illust.com/data/thumbnails/9e/9e2cefb51b12b8719796ad6fe2219a7b_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741" y="0"/>
            <a:ext cx="9144000" cy="70294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347864" y="188640"/>
            <a:ext cx="59069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	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Очень хорошо, если используются массажные коврики. А главное —это доставляет детям огромное удовольствие. Таким образом бодрящая гимнастика, облегчит детям переход от сна к бодрствованию. Массажную дорожку составляют из пособий и предметов, способствующих массажу стопы, используются для профилактики плоскостопия.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2689619" cy="61516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3192438"/>
            <a:ext cx="5004048" cy="231089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data.ac-illust.com/data/thumbnails/9e/9e2cefb51b12b8719796ad6fe2219a7b_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04" y="0"/>
            <a:ext cx="9144000" cy="70294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572000" y="288031"/>
            <a:ext cx="4176463" cy="4401205"/>
          </a:xfrm>
          <a:prstGeom prst="rect">
            <a:avLst/>
          </a:prstGeom>
          <a:effectLst>
            <a:softEdge rad="127000"/>
          </a:effectLst>
        </p:spPr>
        <p:txBody>
          <a:bodyPr wrap="square">
            <a:spAutoFit/>
          </a:bodyPr>
          <a:lstStyle/>
          <a:p>
            <a:pPr lvl="0" indent="571500" algn="just" eaLnBrk="0" hangingPunct="0"/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корригирующую дорожку, расположенную  по кругу для многократного прохождения ее детьми, включены: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разнофактурные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поверхности: ребристые, шипованные,  гладкие, жестко-ворсистые, 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т.п.;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83" y="476672"/>
            <a:ext cx="1656184" cy="35863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28" y="4797152"/>
            <a:ext cx="3995936" cy="18453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642" y="288032"/>
            <a:ext cx="1949322" cy="422108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data.ac-illust.com/data/thumbnails/9e/9e2cefb51b12b8719796ad6fe2219a7b_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9144000" cy="70294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7503" y="260648"/>
            <a:ext cx="6364765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/>
            <a:r>
              <a:rPr lang="ru-RU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</a:t>
            </a:r>
            <a:r>
              <a:rPr 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часть- 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ыхательная </a:t>
            </a:r>
            <a:r>
              <a:rPr lang="ru-RU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гимнастика</a:t>
            </a:r>
          </a:p>
          <a:p>
            <a:pPr lvl="0" algn="just" eaLnBrk="0" hangingPunct="0"/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Для усиления закаливающего эффекта процедура завершается дыхательной гимнастикой. Изображая ветер, ребёнок дует на подвешенные на нитках листочки и ленточки, сдувает с ладошки перышко, надувает воздушный шарик. Эти упражнения улучшают кровообращение в верхних отделах дыхательных путей, повышают устойчивость организма к холоду, инфекциям, недостатку </a:t>
            </a:r>
          </a:p>
          <a:p>
            <a:pPr lvl="0" algn="just" eaLnBrk="0" hangingPunct="0"/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кислорода.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404664"/>
            <a:ext cx="1756338" cy="468492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s://data.ac-illust.com/data/thumbnails/9e/9e2cefb51b12b8719796ad6fe2219a7b_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95536" y="302359"/>
            <a:ext cx="813690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Пример дыхательных упражнений:</a:t>
            </a:r>
          </a:p>
          <a:p>
            <a:pPr algn="ctr"/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Упражнение 1. ПУЗЫРИКИ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Пусть ребенок сделает глубокий вдох через нос, надует «щёчки 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пузырики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 и медленно выдыхает через чуть приоткрытый рот. Повторить 2 — 3 раза.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Упражнение 2. НАСОСИК.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Ребенок ставит руки на пояс, слегка приседает — вдох, выпрямляется — выдох. Постепенно приседания становятся ниже, вдох и выдох длительнее. Повторить 3 — 4 раза.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Упражнение 3. ГОВОРИЛКА.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Вы задаёте вопросы, ребенок отвечает. 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Как разговаривает паровозик? Ту 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Как машинка гудит?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Как » дышит» тесто? Пых — пых — пых.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Как фыркает злая кошка?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-р-р,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-р-р 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Можно ещё попеть гласные звуки: о-о-о-о-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ооо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у-у-у-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уууу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Упражнение 4. Часики.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Встать прямо, ноги врозь, руки опустить. Размахивая прямыми руками вперед и назад, произносить «тик-так». Повторять10–12 раз.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Упражнение 5. Лыжник.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Имитация ходьбы на лыжах в течение 1,5–2 мин. На выдохе произносить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м-м-м-м-м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s://data.ac-illust.com/data/thumbnails/9e/9e2cefb51b12b8719796ad6fe2219a7b_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</p:spPr>
      </p:pic>
      <p:pic>
        <p:nvPicPr>
          <p:cNvPr id="36866" name="Picture 2" descr="http://mdou2novoorsk.ucoz.ru/_si/0/06453015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766" y="1772816"/>
            <a:ext cx="3811564" cy="2858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260649"/>
            <a:ext cx="8823059" cy="178510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Оборудование для проведения дыхательных упражнений.</a:t>
            </a:r>
          </a:p>
          <a:p>
            <a:pPr algn="ctr"/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6870" name="Picture 6" descr="http://900igr.net/up/datai/210298/0017-042-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02"/>
          <a:stretch/>
        </p:blipFill>
        <p:spPr bwMode="auto">
          <a:xfrm>
            <a:off x="4326271" y="1290023"/>
            <a:ext cx="4483942" cy="2224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DF02E5-99A5-48C0-8CE1-E5542F5E17A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8805" y="3536929"/>
            <a:ext cx="4571907" cy="332107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0" name="Picture 6" descr="https://189131.selcdn.ru/leonardo/uploadsForSiteId/200093/texteditor/6532893d-23b8-4dfe-ab33-fcb7669a28e6.png">
            <a:extLst>
              <a:ext uri="{FF2B5EF4-FFF2-40B4-BE49-F238E27FC236}">
                <a16:creationId xmlns:a16="http://schemas.microsoft.com/office/drawing/2014/main" id="{EBE0013E-4F74-4B11-8441-C58F0577F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389" y="4532214"/>
            <a:ext cx="3958317" cy="21314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data.ac-illust.com/data/thumbnails/9e/9e2cefb51b12b8719796ad6fe2219a7b_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80354"/>
            <a:ext cx="9144000" cy="70294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" y="87994"/>
            <a:ext cx="4860032" cy="6770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Водные процедуры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Водные процедуры возбуждают нервную систему, поэтому их следует проводить после утреннего или дневного сна. Вытирание кожи после любой водной процедуры сухим полотенцем обеспечивает хороший ее массаж, способствует лучшему кровообращению, а следовательно и питанию. Умывание водой комнатной температуры оказывает на детский организм закаливающее влияние. Дети с большим удовольствием выполняют водные процедуры. Сначала умывают лицо, кисти рук, затем шею и руки до локтя.</a:t>
            </a:r>
          </a:p>
          <a:p>
            <a:pPr algn="just"/>
            <a:endParaRPr lang="ru-RU" sz="2200" b="1" dirty="0">
              <a:latin typeface="Calibri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60647"/>
            <a:ext cx="2016224" cy="43659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2516060"/>
            <a:ext cx="1949322" cy="422108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data.ac-illust.com/data/thumbnails/9e/9e2cefb51b12b8719796ad6fe2219a7b_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55576" y="332656"/>
            <a:ext cx="76328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Таким образом, ежедневное выполнение комплекса гимнастики после сна, разработанного с учетом закономерностей функционирования организма после сна и индивидуальных особенностей детского организма, позволяет подготовить организм к предстоящим умственным, физическим и эмоциональным нагрузкам, является хорошим средством сохранения и укрепления здоровья, профилактики, обеспечивает высокую умственную и физическую работоспособность в течение второй половины дня.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4" name="AutoShape 4" descr="https://xn----8sbggdekmzvejcmfh8a7s.xn--p1ai/images-pictures/c41cea924e92ac560312e4725b782cd2_326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6" name="AutoShape 6" descr="https://xn----8sbggdekmzvejcmfh8a7s.xn--p1ai/images-pictures/c41cea924e92ac560312e4725b782cd2_326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8" name="AutoShape 8" descr="https://xn----8sbggdekmzvejcmfh8a7s.xn--p1ai/images-pictures/c41cea924e92ac560312e4725b782cd2_326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16" name="Picture 16" descr="https://beliy-krolik.ru/wp-content/uploads/2018/03/%D0%BC%D0%BD%D0%BE%D0%B3%D0%BE-%D1%80%D0%B0%D0%B7%D0%B2%D0%BB%D0%B5%D1%87%D0%B5%D0%BD%D0%B8%D0%B9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01300">
            <a:off x="2526345" y="4021217"/>
            <a:ext cx="4091309" cy="30446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</TotalTime>
  <Words>332</Words>
  <Application>Microsoft Office PowerPoint</Application>
  <PresentationFormat>Экран (4:3)</PresentationFormat>
  <Paragraphs>66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Open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Danilskor2</cp:lastModifiedBy>
  <cp:revision>65</cp:revision>
  <dcterms:created xsi:type="dcterms:W3CDTF">2019-05-10T02:48:25Z</dcterms:created>
  <dcterms:modified xsi:type="dcterms:W3CDTF">2022-11-27T14:06:09Z</dcterms:modified>
</cp:coreProperties>
</file>